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1" r:id="rId9"/>
    <p:sldId id="272" r:id="rId10"/>
    <p:sldId id="274" r:id="rId11"/>
    <p:sldId id="273" r:id="rId12"/>
    <p:sldId id="27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xmlns="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hyperlink" Target="https://www.e-sfera.hr/dodatni-digitalni-sadrzaji/ee56fd2e-2ef4-4d67-9ae3-3aa7a25d200e/" TargetMode="Externa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hyperlink" Target="https://www.e-sfera.hr/dodatni-digitalni-sadrzaji/ee56fd2e-2ef4-4d67-9ae3-3aa7a25d200e/assets/video/nc1_t12_kako_se_napon_raspodjeljuje_u_serijskom_spoju.mp4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hyperlink" Target="https://www.e-sfera.hr/dodatni-digitalni-sadrzaji/ee56fd2e-2ef4-4d67-9ae3-3aa7a25d200e/assets/video/nc1_t12_kako_se_napon_raspodjeljuje_u_paralelnom_spoju.mp4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du.glogster.com/glog/elektricni-napon/3aoe6klq8n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62646" y="2772138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Električni napo</a:t>
            </a:r>
            <a:r>
              <a:rPr lang="hr-H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n</a:t>
            </a:r>
            <a:endParaRPr lang="hr-HR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D:\Sandra - školska ppt\FIZIKA8_U\8_I_8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673368"/>
            <a:ext cx="2895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249251" y="868610"/>
            <a:ext cx="7212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 smtClean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Električni napon </a:t>
            </a:r>
            <a:r>
              <a:rPr lang="en-US" altLang="sr-Latn-RS" sz="3200" dirty="0" smtClean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s</a:t>
            </a:r>
            <a:r>
              <a:rPr lang="hr-HR" altLang="sr-Latn-RS" sz="3200" dirty="0" err="1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erijski</a:t>
            </a:r>
            <a:r>
              <a:rPr lang="hr-HR" altLang="sr-Latn-RS" sz="32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 spoj</a:t>
            </a:r>
            <a:r>
              <a:rPr lang="en-US" altLang="sr-Latn-RS" sz="3200" dirty="0" err="1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enih</a:t>
            </a:r>
            <a:r>
              <a:rPr lang="en-US" altLang="sr-Latn-RS" sz="32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32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izvora </a:t>
            </a:r>
            <a:endParaRPr lang="en-US" altLang="sr-Latn-RS" sz="3200" dirty="0">
              <a:solidFill>
                <a:srgbClr val="0000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9149" y="1816028"/>
            <a:ext cx="5957553" cy="26108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 smtClean="0">
                <a:cs typeface="Arial" pitchFamily="34" charset="0"/>
              </a:rPr>
              <a:t>Električne izvore spajamo serijski tako da pozitivni pol jednog izvora (+) spojimo s negativnim polom drugog izvora (-). </a:t>
            </a:r>
            <a:endParaRPr lang="en-US" sz="2800" dirty="0">
              <a:cs typeface="Arial" pitchFamily="34" charset="0"/>
            </a:endParaRP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5806479"/>
              </p:ext>
            </p:extLst>
          </p:nvPr>
        </p:nvGraphicFramePr>
        <p:xfrm>
          <a:off x="1613582" y="5493801"/>
          <a:ext cx="2166938" cy="614363"/>
        </p:xfrm>
        <a:graphic>
          <a:graphicData uri="http://schemas.openxmlformats.org/presentationml/2006/ole">
            <p:oleObj spid="_x0000_s3078" name="Jednadžba" r:id="rId4" imgW="761760" imgH="215640" progId="">
              <p:embed/>
            </p:oleObj>
          </a:graphicData>
        </a:graphic>
      </p:graphicFrame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895001" y="4685583"/>
            <a:ext cx="6096000" cy="13181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Ukupni napon izvora  jednak je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 zbroju napona pojedinačnih baterija.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9" name="Picture 2" descr="C:\Users\Hp\Downloads\clapperboard-311792_128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4939" y="703798"/>
            <a:ext cx="1200999" cy="12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10813961" y="1983797"/>
            <a:ext cx="137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Pogledajte video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434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202028" y="868610"/>
            <a:ext cx="7194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Električni na</a:t>
            </a:r>
            <a:r>
              <a:rPr lang="en-US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pon</a:t>
            </a:r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 </a:t>
            </a:r>
            <a:r>
              <a:rPr lang="en-US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serijskome </a:t>
            </a:r>
            <a:r>
              <a:rPr lang="en-US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spoju trošila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7910" y="2490855"/>
            <a:ext cx="7001276" cy="149335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3200" dirty="0" smtClean="0">
                <a:cs typeface="Arial" pitchFamily="34" charset="0"/>
              </a:rPr>
              <a:t>Ukupni električni napon jednak je zbroju </a:t>
            </a:r>
            <a:endParaRPr lang="hr-HR" sz="3200" dirty="0"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hr-HR" sz="3200" dirty="0">
                <a:cs typeface="Arial" pitchFamily="34" charset="0"/>
              </a:rPr>
              <a:t>napona na pojedinim trošilima.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3600452"/>
              </p:ext>
            </p:extLst>
          </p:nvPr>
        </p:nvGraphicFramePr>
        <p:xfrm>
          <a:off x="6085079" y="4832973"/>
          <a:ext cx="2166938" cy="614363"/>
        </p:xfrm>
        <a:graphic>
          <a:graphicData uri="http://schemas.openxmlformats.org/presentationml/2006/ole">
            <p:oleObj spid="_x0000_s4102" name="Jednadžba" r:id="rId3" imgW="761760" imgH="215640" progId="">
              <p:embed/>
            </p:oleObj>
          </a:graphicData>
        </a:graphic>
      </p:graphicFrame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50" y="1948760"/>
            <a:ext cx="2815473" cy="34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8" name="Picture 2" descr="C:\Users\Hp\Downloads\clapperboard-311792_128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6539" y="703798"/>
            <a:ext cx="1200999" cy="12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10766539" y="2086377"/>
            <a:ext cx="137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Pogledajte video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005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1569244" y="846101"/>
            <a:ext cx="740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Električni na</a:t>
            </a:r>
            <a:r>
              <a:rPr lang="en-US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pon </a:t>
            </a:r>
            <a:r>
              <a:rPr lang="en-US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 </a:t>
            </a:r>
            <a:r>
              <a:rPr lang="en-US" altLang="sr-Latn-R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paralelnom</a:t>
            </a:r>
            <a:r>
              <a:rPr lang="en-US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spoju trošila</a:t>
            </a:r>
            <a:endParaRPr lang="en-US" altLang="sr-Latn-RS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6755" y="2076272"/>
            <a:ext cx="7743915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3200" dirty="0" smtClean="0">
                <a:cs typeface="Arial" pitchFamily="34" charset="0"/>
              </a:rPr>
              <a:t>Električni napon </a:t>
            </a:r>
            <a:r>
              <a:rPr lang="hr-HR" sz="3200" dirty="0">
                <a:cs typeface="Arial" pitchFamily="34" charset="0"/>
              </a:rPr>
              <a:t>izvora jednak je </a:t>
            </a:r>
            <a:r>
              <a:rPr lang="hr-HR" sz="3200" dirty="0" smtClean="0">
                <a:cs typeface="Arial" pitchFamily="34" charset="0"/>
              </a:rPr>
              <a:t>električnom </a:t>
            </a:r>
            <a:endParaRPr lang="hr-HR" sz="3200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hr-HR" sz="3200" dirty="0" smtClean="0">
                <a:cs typeface="Arial" pitchFamily="34" charset="0"/>
              </a:rPr>
              <a:t>n</a:t>
            </a:r>
            <a:r>
              <a:rPr lang="hr-HR" sz="3200" dirty="0" smtClean="0">
                <a:cs typeface="Arial" pitchFamily="34" charset="0"/>
              </a:rPr>
              <a:t>aponu</a:t>
            </a:r>
            <a:r>
              <a:rPr lang="hr-HR" sz="3200" dirty="0" smtClean="0">
                <a:cs typeface="Arial" pitchFamily="34" charset="0"/>
              </a:rPr>
              <a:t> </a:t>
            </a:r>
            <a:r>
              <a:rPr lang="hr-HR" sz="3200" dirty="0" smtClean="0">
                <a:cs typeface="Arial" pitchFamily="34" charset="0"/>
              </a:rPr>
              <a:t>u </a:t>
            </a:r>
            <a:r>
              <a:rPr lang="hr-HR" sz="3200" dirty="0" smtClean="0">
                <a:cs typeface="Arial" pitchFamily="34" charset="0"/>
              </a:rPr>
              <a:t>svakoj grani strujnog kruga. </a:t>
            </a:r>
            <a:endParaRPr lang="hr-HR" sz="3200" dirty="0">
              <a:cs typeface="Arial" pitchFamily="34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2357351"/>
              </p:ext>
            </p:extLst>
          </p:nvPr>
        </p:nvGraphicFramePr>
        <p:xfrm>
          <a:off x="3815299" y="4039849"/>
          <a:ext cx="2201863" cy="614363"/>
        </p:xfrm>
        <a:graphic>
          <a:graphicData uri="http://schemas.openxmlformats.org/presentationml/2006/ole">
            <p:oleObj spid="_x0000_s5126" name="Equation" r:id="rId3" imgW="774364" imgH="215806" progId="">
              <p:embed/>
            </p:oleObj>
          </a:graphicData>
        </a:graphic>
      </p:graphicFrame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095" y="873126"/>
            <a:ext cx="22098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" name="Slika 1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8228" y="4399805"/>
            <a:ext cx="1201016" cy="1280271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279716" y="5710572"/>
            <a:ext cx="137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Pogledajte video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78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6412" y="703798"/>
            <a:ext cx="10207388" cy="125307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Zadatak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686565"/>
            <a:ext cx="10515600" cy="1416339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dirty="0"/>
              <a:t> </a:t>
            </a:r>
            <a:r>
              <a:rPr lang="hr-HR" altLang="sr-Latn-RS" sz="3200" dirty="0"/>
              <a:t>Koliki je napon na krajevima vodiča, ako se </a:t>
            </a:r>
            <a:r>
              <a:rPr lang="hr-HR" altLang="sr-Latn-RS" sz="3200" dirty="0" smtClean="0"/>
              <a:t>tijekom </a:t>
            </a:r>
            <a:r>
              <a:rPr lang="hr-HR" altLang="sr-Latn-RS" sz="3200" dirty="0" smtClean="0"/>
              <a:t>prolaska naboja 20 C kroz </a:t>
            </a:r>
            <a:r>
              <a:rPr lang="hr-HR" altLang="sr-Latn-RS" sz="3200" dirty="0"/>
              <a:t>vodič u druge oblike energije pretvorilo </a:t>
            </a:r>
            <a:r>
              <a:rPr lang="hr-HR" altLang="sr-Latn-RS" sz="3200" dirty="0" smtClean="0"/>
              <a:t>400 </a:t>
            </a:r>
            <a:r>
              <a:rPr lang="hr-HR" altLang="sr-Latn-RS" sz="3200" dirty="0"/>
              <a:t>J energije?</a:t>
            </a:r>
          </a:p>
          <a:p>
            <a:endParaRPr lang="hr-HR" dirty="0"/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146412" y="3441577"/>
            <a:ext cx="10534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Rješenje:</a:t>
            </a:r>
          </a:p>
          <a:p>
            <a:r>
              <a:rPr lang="hr-HR" sz="3200" i="1" dirty="0" smtClean="0"/>
              <a:t>Q</a:t>
            </a:r>
            <a:r>
              <a:rPr lang="hr-HR" sz="3200" dirty="0" smtClean="0"/>
              <a:t> = 20 C  </a:t>
            </a:r>
            <a:r>
              <a:rPr lang="hr-HR" sz="3200" i="1" dirty="0" smtClean="0"/>
              <a:t>                                         U = W</a:t>
            </a:r>
            <a:r>
              <a:rPr lang="hr-HR" sz="3200" dirty="0" smtClean="0"/>
              <a:t>/</a:t>
            </a:r>
            <a:r>
              <a:rPr lang="hr-HR" sz="3200" i="1" dirty="0" smtClean="0"/>
              <a:t>Q</a:t>
            </a:r>
          </a:p>
          <a:p>
            <a:r>
              <a:rPr lang="hr-HR" sz="3200" i="1" dirty="0" smtClean="0"/>
              <a:t>W= </a:t>
            </a:r>
            <a:r>
              <a:rPr lang="el-GR" sz="3200" dirty="0" smtClean="0"/>
              <a:t>Δ</a:t>
            </a:r>
            <a:r>
              <a:rPr lang="hr-HR" sz="3200" i="1" dirty="0" smtClean="0"/>
              <a:t>E </a:t>
            </a:r>
            <a:r>
              <a:rPr lang="hr-HR" sz="3200" dirty="0" smtClean="0"/>
              <a:t>= 400 J                                 </a:t>
            </a:r>
            <a:r>
              <a:rPr lang="hr-HR" sz="3200" i="1" dirty="0" smtClean="0"/>
              <a:t>U</a:t>
            </a:r>
            <a:r>
              <a:rPr lang="hr-HR" sz="3200" dirty="0" smtClean="0"/>
              <a:t> </a:t>
            </a:r>
            <a:r>
              <a:rPr lang="hr-HR" sz="3200" dirty="0" smtClean="0"/>
              <a:t>= 400 J / 20 C</a:t>
            </a:r>
          </a:p>
          <a:p>
            <a:r>
              <a:rPr lang="hr-HR" sz="3200" dirty="0" smtClean="0"/>
              <a:t>______________                           </a:t>
            </a:r>
            <a:r>
              <a:rPr lang="hr-HR" sz="3200" i="1" dirty="0" smtClean="0"/>
              <a:t>U</a:t>
            </a:r>
            <a:r>
              <a:rPr lang="hr-HR" sz="3200" dirty="0" smtClean="0"/>
              <a:t> </a:t>
            </a:r>
            <a:r>
              <a:rPr lang="hr-HR" sz="3200" dirty="0" smtClean="0"/>
              <a:t>= 20 V</a:t>
            </a:r>
          </a:p>
          <a:p>
            <a:r>
              <a:rPr lang="hr-HR" sz="3200" i="1" dirty="0" smtClean="0"/>
              <a:t>U</a:t>
            </a:r>
            <a:r>
              <a:rPr lang="hr-HR" sz="3200" dirty="0" smtClean="0"/>
              <a:t> =?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11252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81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310526" y="1594755"/>
            <a:ext cx="10418493" cy="518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 smtClean="0">
                <a:latin typeface="+mn-lt"/>
                <a:cs typeface="Arial" panose="020B0604020202020204" pitchFamily="34" charset="0"/>
              </a:rPr>
              <a:t>Koje</a:t>
            </a:r>
            <a:r>
              <a:rPr lang="en-US" altLang="sr-Latn-RS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izvore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električnog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napona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poznaješ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napon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Čime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mjerimo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napon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taj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uređaj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uključuje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strujni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krug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događa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naponom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kada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serijski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spojimo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više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izvora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napona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Kakav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napon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trošilima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serijskom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spoju trošila?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Kakav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napon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trošilima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paralelnom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spoju trošila?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mjeri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električnom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krugu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slici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hr-HR" altLang="sr-Latn-R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6567" y="4332893"/>
            <a:ext cx="2060627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6524" y="824248"/>
            <a:ext cx="10027276" cy="866440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Rezervirano mjesto sadržaja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5940" y="1825625"/>
            <a:ext cx="59001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8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6954" y="703798"/>
            <a:ext cx="10056845" cy="98689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Razmislite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690688"/>
            <a:ext cx="7224522" cy="38729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sz="3200" dirty="0" smtClean="0">
                <a:cs typeface="Alef" panose="00000500000000000000" pitchFamily="2" charset="-79"/>
              </a:rPr>
              <a:t>Što pokreće elektrone u strujnom krugu? </a:t>
            </a:r>
          </a:p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sz="3200" dirty="0" smtClean="0">
                <a:cs typeface="Alef" panose="00000500000000000000" pitchFamily="2" charset="-79"/>
              </a:rPr>
              <a:t>Bez kojeg  dijela strujnog kruga žaruljica ne bi svijetlila? </a:t>
            </a:r>
          </a:p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sz="3200" dirty="0" smtClean="0">
                <a:cs typeface="Alef" panose="00000500000000000000" pitchFamily="2" charset="-79"/>
              </a:rPr>
              <a:t>Gdje se susrećete s naponom? </a:t>
            </a:r>
          </a:p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sz="3200" dirty="0" smtClean="0">
                <a:cs typeface="Alef" panose="00000500000000000000" pitchFamily="2" charset="-79"/>
              </a:rPr>
              <a:t>Zašto nam je potreban napon? </a:t>
            </a: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2774" y="1923201"/>
            <a:ext cx="2591025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9388" y="887746"/>
            <a:ext cx="10672663" cy="546504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Izvori napona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269388" y="1707502"/>
            <a:ext cx="982810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dirty="0" smtClean="0"/>
              <a:t>Svaki električni izvor daje određeni napon. </a:t>
            </a:r>
          </a:p>
          <a:p>
            <a:pPr algn="ctr">
              <a:lnSpc>
                <a:spcPct val="150000"/>
              </a:lnSpc>
            </a:pPr>
            <a:r>
              <a:rPr lang="hr-HR" sz="2800" dirty="0" smtClean="0"/>
              <a:t>Što je veći električni napon izvora, to se veća količina električne energije može u trošilu pretvoriti u druge oblike energije. </a:t>
            </a:r>
            <a:endParaRPr lang="hr-HR" sz="28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1223" y="3620845"/>
            <a:ext cx="2267909" cy="217036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8877" y="3571065"/>
            <a:ext cx="2219136" cy="2103302"/>
          </a:xfrm>
          <a:prstGeom prst="rect">
            <a:avLst/>
          </a:prstGeom>
        </p:spPr>
      </p:pic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8128877" y="5791209"/>
            <a:ext cx="2409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2000" dirty="0" err="1">
                <a:latin typeface="+mn-lt"/>
                <a:cs typeface="Arial" panose="020B0604020202020204" pitchFamily="34" charset="0"/>
              </a:rPr>
              <a:t>Električni</a:t>
            </a:r>
            <a:r>
              <a:rPr lang="en-US" altLang="sr-Latn-R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+mn-lt"/>
                <a:cs typeface="Arial" panose="020B0604020202020204" pitchFamily="34" charset="0"/>
              </a:rPr>
              <a:t>akumulator</a:t>
            </a:r>
            <a:endParaRPr lang="hr-HR" altLang="sr-Latn-R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246290" y="5791209"/>
            <a:ext cx="20746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2000" dirty="0" err="1">
                <a:latin typeface="+mn-lt"/>
                <a:cs typeface="Arial" panose="020B0604020202020204" pitchFamily="34" charset="0"/>
              </a:rPr>
              <a:t>Električna</a:t>
            </a:r>
            <a:r>
              <a:rPr lang="en-US" altLang="sr-Latn-R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+mn-lt"/>
                <a:cs typeface="Arial" panose="020B0604020202020204" pitchFamily="34" charset="0"/>
              </a:rPr>
              <a:t>baterija</a:t>
            </a:r>
            <a:endParaRPr lang="hr-HR" altLang="sr-Latn-RS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8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3833" y="837164"/>
            <a:ext cx="10029967" cy="853524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Sjaj </a:t>
            </a:r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žaruljice ovisi o naponu </a:t>
            </a:r>
            <a:r>
              <a:rPr lang="hr-HR" dirty="0" smtClean="0"/>
              <a:t>	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9112" y="2089646"/>
            <a:ext cx="2691223" cy="262360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710335" y="385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5066" y="1994519"/>
            <a:ext cx="2691223" cy="2813860"/>
          </a:xfrm>
          <a:prstGeom prst="rect">
            <a:avLst/>
          </a:prstGeom>
        </p:spPr>
      </p:pic>
      <p:pic>
        <p:nvPicPr>
          <p:cNvPr id="13" name="Picture 2" descr="C:\Users\Hp\Downloads\clapperboard-311792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4779" y="978198"/>
            <a:ext cx="1200999" cy="12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10576258" y="2479516"/>
            <a:ext cx="137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Pogledajte video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2910625" y="5207337"/>
            <a:ext cx="627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Sjaje li obje žaruljice jednakim sjajem?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815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829570"/>
            <a:ext cx="10965209" cy="662856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Što je napon?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743970"/>
            <a:ext cx="10515600" cy="276715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r-HR" sz="3200" dirty="0">
                <a:solidFill>
                  <a:prstClr val="black"/>
                </a:solidFill>
                <a:cs typeface="Arial" pitchFamily="34" charset="0"/>
              </a:rPr>
              <a:t>Električni napon </a:t>
            </a:r>
            <a:r>
              <a:rPr lang="hr-HR" sz="3200" i="1" dirty="0">
                <a:solidFill>
                  <a:prstClr val="black"/>
                </a:solidFill>
                <a:cs typeface="Arial" pitchFamily="34" charset="0"/>
              </a:rPr>
              <a:t>U</a:t>
            </a:r>
            <a:r>
              <a:rPr lang="hr-HR" sz="3200" dirty="0">
                <a:solidFill>
                  <a:prstClr val="black"/>
                </a:solidFill>
                <a:cs typeface="Arial" pitchFamily="34" charset="0"/>
              </a:rPr>
              <a:t>, koji djeluje između polova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r-HR" sz="3200" dirty="0">
                <a:solidFill>
                  <a:prstClr val="black"/>
                </a:solidFill>
                <a:cs typeface="Arial" pitchFamily="34" charset="0"/>
              </a:rPr>
              <a:t> električnog izvora, pokreće naboje </a:t>
            </a:r>
            <a:r>
              <a:rPr lang="hr-HR" sz="3200" dirty="0" smtClean="0">
                <a:solidFill>
                  <a:prstClr val="black"/>
                </a:solidFill>
                <a:cs typeface="Arial" pitchFamily="34" charset="0"/>
              </a:rPr>
              <a:t>strujnim krugom</a:t>
            </a:r>
            <a:r>
              <a:rPr lang="hr-HR" sz="3200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hr-HR" sz="3200" dirty="0" smtClean="0">
                <a:solidFill>
                  <a:prstClr val="black"/>
                </a:solidFill>
                <a:cs typeface="Arial" pitchFamily="34" charset="0"/>
              </a:rPr>
              <a:t>tj.</a:t>
            </a:r>
            <a:endParaRPr lang="hr-HR" sz="3200" dirty="0">
              <a:solidFill>
                <a:prstClr val="black"/>
              </a:solidFill>
              <a:cs typeface="Arial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r-HR" sz="3200" dirty="0" smtClean="0">
                <a:solidFill>
                  <a:prstClr val="black"/>
                </a:solidFill>
                <a:cs typeface="Arial" pitchFamily="34" charset="0"/>
              </a:rPr>
              <a:t>stvara </a:t>
            </a:r>
            <a:r>
              <a:rPr lang="hr-HR" sz="3200" dirty="0">
                <a:solidFill>
                  <a:prstClr val="black"/>
                </a:solidFill>
                <a:cs typeface="Arial" pitchFamily="34" charset="0"/>
              </a:rPr>
              <a:t>električnu </a:t>
            </a:r>
            <a:r>
              <a:rPr lang="hr-HR" sz="3200" dirty="0" smtClean="0">
                <a:solidFill>
                  <a:prstClr val="black"/>
                </a:solidFill>
                <a:cs typeface="Arial" pitchFamily="34" charset="0"/>
              </a:rPr>
              <a:t>struju.</a:t>
            </a:r>
            <a:endParaRPr lang="hr-HR" sz="36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0445146"/>
              </p:ext>
            </p:extLst>
          </p:nvPr>
        </p:nvGraphicFramePr>
        <p:xfrm>
          <a:off x="2320343" y="4563147"/>
          <a:ext cx="2392363" cy="1066800"/>
        </p:xfrm>
        <a:graphic>
          <a:graphicData uri="http://schemas.openxmlformats.org/presentationml/2006/ole">
            <p:oleObj spid="_x0000_s1034" name="Equation" r:id="rId3" imgW="939800" imgH="419100" progId="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090541"/>
              </p:ext>
            </p:extLst>
          </p:nvPr>
        </p:nvGraphicFramePr>
        <p:xfrm>
          <a:off x="6999668" y="4472995"/>
          <a:ext cx="1285875" cy="1116013"/>
        </p:xfrm>
        <a:graphic>
          <a:graphicData uri="http://schemas.openxmlformats.org/presentationml/2006/ole">
            <p:oleObj spid="_x0000_s1035" name="Jednadžba" r:id="rId4" imgW="482400" imgH="419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746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211688" y="531812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Mjerna jedinica električnog napona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4164606"/>
              </p:ext>
            </p:extLst>
          </p:nvPr>
        </p:nvGraphicFramePr>
        <p:xfrm>
          <a:off x="3360710" y="4063265"/>
          <a:ext cx="2246313" cy="1071562"/>
        </p:xfrm>
        <a:graphic>
          <a:graphicData uri="http://schemas.openxmlformats.org/presentationml/2006/ole">
            <p:oleObj spid="_x0000_s2056" name="Equation" r:id="rId3" imgW="825500" imgH="393700" progId="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1238106"/>
              </p:ext>
            </p:extLst>
          </p:nvPr>
        </p:nvGraphicFramePr>
        <p:xfrm>
          <a:off x="6649793" y="4121208"/>
          <a:ext cx="1079500" cy="955675"/>
        </p:xfrm>
        <a:graphic>
          <a:graphicData uri="http://schemas.openxmlformats.org/presentationml/2006/ole">
            <p:oleObj spid="_x0000_s2057" name="Jednadžba" r:id="rId4" imgW="444240" imgH="393480" progId="">
              <p:embed/>
            </p:oleObj>
          </a:graphicData>
        </a:graphic>
      </p:graphicFrame>
      <p:sp>
        <p:nvSpPr>
          <p:cNvPr id="9" name="Pravokutnik 8"/>
          <p:cNvSpPr/>
          <p:nvPr/>
        </p:nvSpPr>
        <p:spPr>
          <a:xfrm>
            <a:off x="1211688" y="1753092"/>
            <a:ext cx="99027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3200" dirty="0">
                <a:solidFill>
                  <a:srgbClr val="000000"/>
                </a:solidFill>
              </a:rPr>
              <a:t>Električni izvor napona </a:t>
            </a:r>
            <a:r>
              <a:rPr lang="hr-HR" sz="3200" dirty="0" smtClean="0">
                <a:solidFill>
                  <a:srgbClr val="000000"/>
                </a:solidFill>
              </a:rPr>
              <a:t>1 V  </a:t>
            </a:r>
            <a:r>
              <a:rPr lang="hr-HR" sz="3200" dirty="0">
                <a:solidFill>
                  <a:srgbClr val="000000"/>
                </a:solidFill>
              </a:rPr>
              <a:t>obavi rad od </a:t>
            </a:r>
            <a:r>
              <a:rPr lang="hr-HR" sz="3200" dirty="0" smtClean="0">
                <a:solidFill>
                  <a:srgbClr val="000000"/>
                </a:solidFill>
              </a:rPr>
              <a:t>1 J prenoseći </a:t>
            </a:r>
            <a:r>
              <a:rPr lang="hr-HR" sz="3200" dirty="0">
                <a:solidFill>
                  <a:srgbClr val="000000"/>
                </a:solidFill>
              </a:rPr>
              <a:t>naboj od </a:t>
            </a:r>
            <a:r>
              <a:rPr lang="hr-HR" sz="3200" dirty="0" smtClean="0">
                <a:solidFill>
                  <a:srgbClr val="000000"/>
                </a:solidFill>
              </a:rPr>
              <a:t>1 C od </a:t>
            </a:r>
            <a:r>
              <a:rPr lang="hr-HR" sz="3200" dirty="0">
                <a:solidFill>
                  <a:srgbClr val="000000"/>
                </a:solidFill>
              </a:rPr>
              <a:t>jednog pola izvora do drugog. </a:t>
            </a:r>
            <a:r>
              <a:rPr lang="hr-HR" sz="3200" dirty="0">
                <a:solidFill>
                  <a:srgbClr val="000000"/>
                </a:solidFill>
                <a:latin typeface="Lato"/>
              </a:rPr>
              <a:t>	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38229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3706" y="365125"/>
            <a:ext cx="10180093" cy="1325563"/>
          </a:xfrm>
        </p:spPr>
        <p:txBody>
          <a:bodyPr>
            <a:normAutofit/>
          </a:bodyPr>
          <a:lstStyle/>
          <a:p>
            <a:r>
              <a:rPr lang="hr-HR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Voltin</a:t>
            </a:r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 članak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0933" y="1882442"/>
            <a:ext cx="2520962" cy="321386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3229" y="1882442"/>
            <a:ext cx="2910626" cy="3213867"/>
          </a:xfrm>
          <a:prstGeom prst="rect">
            <a:avLst/>
          </a:prstGeom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37882" y="2092745"/>
            <a:ext cx="381214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 err="1" smtClean="0">
                <a:latin typeface="+mn-lt"/>
                <a:cs typeface="Arial" panose="020B0604020202020204" pitchFamily="34" charset="0"/>
              </a:rPr>
              <a:t>Alessandro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Volta - talijanski fizičar </a:t>
            </a:r>
          </a:p>
          <a:p>
            <a:pPr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-  napravio prvi električni članak koji stvara električni napon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860665" y="5295129"/>
            <a:ext cx="14162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b="1" dirty="0" err="1"/>
              <a:t>Voltin</a:t>
            </a:r>
            <a:r>
              <a:rPr lang="hr-HR" altLang="sr-Latn-RS" b="1" dirty="0"/>
              <a:t> članak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728650" y="5155549"/>
            <a:ext cx="1975092" cy="5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000" b="1" i="1" dirty="0" err="1" smtClean="0">
                <a:latin typeface="+mn-lt"/>
                <a:cs typeface="Arial" panose="020B0604020202020204" pitchFamily="34" charset="0"/>
              </a:rPr>
              <a:t>Alessandro</a:t>
            </a:r>
            <a:r>
              <a:rPr lang="hr-HR" altLang="sr-Latn-RS" sz="2000" b="1" i="1" dirty="0" smtClean="0">
                <a:latin typeface="+mn-lt"/>
                <a:cs typeface="Arial" panose="020B0604020202020204" pitchFamily="34" charset="0"/>
              </a:rPr>
              <a:t> Volta</a:t>
            </a:r>
            <a:endParaRPr lang="hr-HR" altLang="sr-Latn-RS" sz="2000" b="1" i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2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4"/>
          <p:cNvSpPr txBox="1">
            <a:spLocks noChangeArrowheads="1"/>
          </p:cNvSpPr>
          <p:nvPr/>
        </p:nvSpPr>
        <p:spPr bwMode="auto">
          <a:xfrm>
            <a:off x="2677666" y="1756295"/>
            <a:ext cx="68816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 smtClean="0">
                <a:latin typeface="+mn-lt"/>
                <a:cs typeface="Arial" panose="020B0604020202020204" pitchFamily="34" charset="0"/>
              </a:rPr>
              <a:t>Voltmetar je uređaj </a:t>
            </a: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za mjerenje napona</a:t>
            </a:r>
            <a:r>
              <a:rPr lang="hr-HR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2" descr="D:\Sandra - školska ppt\FIZIKA8_U\8_I_85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300" y="2372675"/>
            <a:ext cx="2307463" cy="28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358799" y="862493"/>
            <a:ext cx="6316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Mjerenje električnog napona </a:t>
            </a:r>
            <a:endParaRPr lang="en-US" altLang="sr-Latn-RS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069" y="2344460"/>
            <a:ext cx="1955352" cy="23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970467" y="5249679"/>
            <a:ext cx="7984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altLang="sr-Latn-RS" sz="2800" dirty="0">
                <a:solidFill>
                  <a:prstClr val="black"/>
                </a:solidFill>
                <a:cs typeface="Arial" panose="020B0604020202020204" pitchFamily="34" charset="0"/>
              </a:rPr>
              <a:t>Voltmetar se u strujni krug uključuje paralelno</a:t>
            </a:r>
          </a:p>
          <a:p>
            <a:pPr lvl="0" algn="ctr"/>
            <a:r>
              <a:rPr lang="hr-HR" altLang="sr-Latn-RS" sz="2800" dirty="0">
                <a:solidFill>
                  <a:prstClr val="black"/>
                </a:solidFill>
                <a:cs typeface="Arial" panose="020B0604020202020204" pitchFamily="34" charset="0"/>
              </a:rPr>
              <a:t> s izvorom ili trošilom</a:t>
            </a:r>
            <a:r>
              <a:rPr lang="hr-HR" altLang="sr-Latn-RS" sz="2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altLang="sr-Latn-R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1433849" y="837832"/>
            <a:ext cx="6976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Električni napon </a:t>
            </a:r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na krajevima trošila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22" name="Picture 2" descr="D:\Sandra - školska ppt\FIZIKA8_U\8_I_85a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835" y="2137893"/>
            <a:ext cx="277336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D:\Sandra - školska ppt\FIZIKA8_U\8_I_85b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681" y="1437720"/>
            <a:ext cx="2835865" cy="34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189408" y="4917253"/>
            <a:ext cx="813653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hr-HR" sz="2800" dirty="0">
                <a:solidFill>
                  <a:prstClr val="black"/>
                </a:solidFill>
                <a:cs typeface="Arial" pitchFamily="34" charset="0"/>
              </a:rPr>
              <a:t>Kad je trošilo uključeno u strujni krug,</a:t>
            </a: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hr-HR" sz="2800" dirty="0">
                <a:solidFill>
                  <a:prstClr val="black"/>
                </a:solidFill>
                <a:cs typeface="Arial" pitchFamily="34" charset="0"/>
              </a:rPr>
              <a:t>napon na krajevima trošila je jednak naponu izvora.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44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205</TotalTime>
  <Words>431</Words>
  <Application>Microsoft Office PowerPoint</Application>
  <PresentationFormat>Custom</PresentationFormat>
  <Paragraphs>74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Tema sustava Office</vt:lpstr>
      <vt:lpstr>Equation</vt:lpstr>
      <vt:lpstr>Jednadžba</vt:lpstr>
      <vt:lpstr>Slide 1</vt:lpstr>
      <vt:lpstr>Razmislite </vt:lpstr>
      <vt:lpstr>Izvori napona </vt:lpstr>
      <vt:lpstr>Sjaj žaruljice ovisi o naponu  </vt:lpstr>
      <vt:lpstr>Što je napon? </vt:lpstr>
      <vt:lpstr>Mjerna jedinica električnog napona </vt:lpstr>
      <vt:lpstr>Voltin članak </vt:lpstr>
      <vt:lpstr>Slide 8</vt:lpstr>
      <vt:lpstr>Slide 9</vt:lpstr>
      <vt:lpstr>Slide 10</vt:lpstr>
      <vt:lpstr>Slide 11</vt:lpstr>
      <vt:lpstr>Slide 12</vt:lpstr>
      <vt:lpstr>Zadatak</vt:lpstr>
      <vt:lpstr>Slide 14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25</cp:revision>
  <dcterms:created xsi:type="dcterms:W3CDTF">2020-09-12T17:39:48Z</dcterms:created>
  <dcterms:modified xsi:type="dcterms:W3CDTF">2020-09-29T08:02:46Z</dcterms:modified>
</cp:coreProperties>
</file>